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3" r:id="rId3"/>
    <p:sldMasterId id="2147483819" r:id="rId4"/>
    <p:sldMasterId id="2147483831" r:id="rId5"/>
    <p:sldMasterId id="2147483843" r:id="rId6"/>
    <p:sldMasterId id="2147483855" r:id="rId7"/>
    <p:sldMasterId id="2147483967" r:id="rId8"/>
    <p:sldMasterId id="2147483995" r:id="rId9"/>
    <p:sldMasterId id="2147484008" r:id="rId10"/>
  </p:sldMasterIdLst>
  <p:notesMasterIdLst>
    <p:notesMasterId r:id="rId39"/>
  </p:notesMasterIdLst>
  <p:sldIdLst>
    <p:sldId id="395" r:id="rId11"/>
    <p:sldId id="339" r:id="rId12"/>
    <p:sldId id="340" r:id="rId13"/>
    <p:sldId id="351" r:id="rId14"/>
    <p:sldId id="258" r:id="rId15"/>
    <p:sldId id="356" r:id="rId16"/>
    <p:sldId id="357" r:id="rId17"/>
    <p:sldId id="375" r:id="rId18"/>
    <p:sldId id="389" r:id="rId19"/>
    <p:sldId id="257" r:id="rId20"/>
    <p:sldId id="380" r:id="rId21"/>
    <p:sldId id="382" r:id="rId22"/>
    <p:sldId id="383" r:id="rId23"/>
    <p:sldId id="385" r:id="rId24"/>
    <p:sldId id="386" r:id="rId25"/>
    <p:sldId id="388" r:id="rId26"/>
    <p:sldId id="338" r:id="rId27"/>
    <p:sldId id="390" r:id="rId28"/>
    <p:sldId id="392" r:id="rId29"/>
    <p:sldId id="285" r:id="rId30"/>
    <p:sldId id="268" r:id="rId31"/>
    <p:sldId id="288" r:id="rId32"/>
    <p:sldId id="315" r:id="rId33"/>
    <p:sldId id="298" r:id="rId34"/>
    <p:sldId id="302" r:id="rId35"/>
    <p:sldId id="305" r:id="rId36"/>
    <p:sldId id="394" r:id="rId37"/>
    <p:sldId id="3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14" autoAdjust="0"/>
  </p:normalViewPr>
  <p:slideViewPr>
    <p:cSldViewPr>
      <p:cViewPr>
        <p:scale>
          <a:sx n="33" d="100"/>
          <a:sy n="33" d="100"/>
        </p:scale>
        <p:origin x="-3864" y="-1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9192B-8780-4B42-BD62-323E85F3EB8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5C854-4B50-4063-B041-07C6FD02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4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0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clover, we</a:t>
            </a:r>
            <a:r>
              <a:rPr lang="en-US" baseline="0" dirty="0" smtClean="0"/>
              <a:t> seed it following the same process.  Here is an example of a sister study, </a:t>
            </a:r>
            <a:r>
              <a:rPr lang="en-US" baseline="0" dirty="0" err="1" smtClean="0"/>
              <a:t>determing</a:t>
            </a:r>
            <a:r>
              <a:rPr lang="en-US" baseline="0" dirty="0" smtClean="0"/>
              <a:t> the most effective herbicide approach to control clover as that is difficult at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06D0-258D-4CF4-AA49-7AA3200EC09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6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Cotton planted into 7500 </a:t>
            </a:r>
            <a:r>
              <a:rPr lang="en-US" altLang="en-US" dirty="0" err="1" smtClean="0"/>
              <a:t>lb</a:t>
            </a:r>
            <a:r>
              <a:rPr lang="en-US" altLang="en-US" dirty="0" smtClean="0"/>
              <a:t> dry </a:t>
            </a:r>
            <a:r>
              <a:rPr lang="en-US" altLang="en-US" dirty="0" err="1" smtClean="0"/>
              <a:t>ry</a:t>
            </a:r>
            <a:r>
              <a:rPr lang="en-US" altLang="en-US" dirty="0" smtClean="0"/>
              <a:t> biomass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47B06F5-9925-48BD-871A-7CEEBB6787E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25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06D0-258D-4CF4-AA49-7AA3200EC09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9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4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06D0-258D-4CF4-AA49-7AA3200EC09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3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0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5C854-4B50-4063-B041-07C6FD02239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2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B398-D94F-4992-ABD2-5C3627E7CE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85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52C0-9547-4D3D-9A36-372A282E05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90189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FFBEB-32D3-4857-A174-86F05FB3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25355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F8580-FB29-4253-88F9-CC49D9154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23314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D504DD-37B2-475F-A022-06A200CFD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8448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6D4E-6B4D-4BC2-8144-33E0A7055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02852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EC9744-9FCE-4999-B66D-3E88F1A50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10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C4D5CC-5488-44AE-ACA1-2AF7D10F2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374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F22BAC-B5CA-4B8F-A918-20470BD0F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163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D5F64C-8036-43EC-A8C5-04C610EE3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11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E56F3D-DD86-4430-8894-9C04E7D43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09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AFC599-71FE-4789-8CAE-4A7BBD854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7636-AFCD-4601-B517-6A3321E3B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31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B8A3B9-1881-4786-BE3F-4BA0EDC1F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84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56AB8D-2A9F-49C3-B8E9-85E1DB33C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775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4A2112-06BF-41C4-93FF-4A8D105EB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106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6BF257-DBC5-4892-AF75-A3523C784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390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39FE7F5-142F-4A78-B732-853F88931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3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95A1-1E1E-4B03-B7C9-5EAD9ACE0E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36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87A948-A11A-47B4-ACF4-55B9BC467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4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117D-8B41-41CF-BCBD-7F820AF27D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781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7451-A662-4B3A-A7DB-2B9543E543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4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6EEC-C7E1-4D81-A451-C169F587C8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87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92CF-288B-4C90-9524-0A4E7CB98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717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D2F0-8A51-4E10-92B6-62C21F7218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09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34BF-2E99-466E-BABF-13059A130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09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4B2B-8200-49DB-9343-AFD23FD200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935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E5ED-04AB-48EA-9300-896EC5E885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73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186E-EF14-4C5A-AD48-68E3DFA0C5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696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0024-DAFE-4EAC-9FC1-69C49233E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593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1E4C-F6E8-4611-BBD6-866EC57C4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3233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095B-5DC6-4651-A9B6-6E9E036970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656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2879B-7A05-4B31-A0A3-74340A9572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63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8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89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4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9B24-F235-4D71-93E9-BBEA559B7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624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9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9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06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7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59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99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87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3658-424B-4B5D-A4B7-CFB544315A2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86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559D-1869-4019-985D-9571D10BDF4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CFE3-B631-40AF-B155-F5609DE6EF1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5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BE44-7728-4FF5-9C7E-31635BFBDE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062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0C6C-A7F4-4672-8B52-B3C73917125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6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DFE9-5C3E-4229-85D9-B91B8E4F475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40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E4A0-3E20-43EA-B1D4-305A4340632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22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4E48-06F5-4A7C-89EC-9966CC2D69E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9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C9B6-2D5F-4333-9837-DB36CC0D959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96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F60A-30B4-40F5-A4A6-5533DCA287C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58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B617-3AAE-4B00-A8E5-01AB6E96D4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27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65BC-C748-497E-AB5B-50CD8EF9C0A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92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48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7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D2B3-8B5C-448E-AD0B-7C659FFBB0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834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96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07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3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5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7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60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61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43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0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1340-125C-4F6D-9E70-4DAAF40C45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1429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6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6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62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05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57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59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06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02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62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2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3107-CAA1-4703-92C9-297C73EF73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452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1FBC-496B-4B0D-BDC8-E907E795709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7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5C20-6362-4595-96D5-3D77C77A19C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1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9C69-22BF-4508-8CA1-1801F4011EE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9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6BFF-839C-4D0F-809F-89CBB1D8F6A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8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5621-1831-4FF7-B6C0-8C4A6205836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15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E2DC-F993-4A19-B89E-7FE1927CFC4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48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700C-1FEC-49C8-B13D-5E4DC324E7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81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6278-CF22-4B7B-8524-6423ABFFDD1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413B-B8E9-4004-B46F-A693D594DE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60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171E-E095-456C-A790-AFC3E921C0F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6722-90CC-4579-89BC-11249FBCC4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30781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17F5-4D89-4246-A3DB-93DA4607841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1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DFBDE0-322F-4A4B-B237-123A7894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8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F485FF-E4E5-4F65-B689-5C630F7F8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1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E2492B-DAD0-4D17-A225-41B698814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57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9EAB7E7-6CD4-49A2-82E5-109BFAE67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163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4C0AD5-C990-450C-A864-77DF50CC6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87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0CBBBC-5951-4A36-A9BE-EF34A989E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19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4AA7FB-3C3B-45B6-91DE-EE5EE0A36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6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EB5D69-9654-48C8-A498-E8F23B968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32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2C8DF2-E371-48F7-A5A2-B0418B8C1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5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A6C0-EDB8-4618-AD8F-86F4321FDC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4175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11A890F-9125-4E86-A47E-8213A5D52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826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81967C-9B48-4848-9F03-0254FFECC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46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97B-5462-467A-9254-F8743C59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33525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46D2F-BB91-48A7-AC9D-E45E8DF8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2436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BD5AC3-1C8C-4B05-999F-E6C4A9406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6659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2BCD99-5B78-4053-9D9A-C6DA273DE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71879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8509A-2E0C-4A73-A00F-2F130C69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47596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8E069-8079-4A5E-9B2F-75854CA36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69315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72133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D9414-33E9-4B41-ADC7-7C3ABAD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442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94949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D1E22-1C8E-4069-B46B-4744D4DEDEEF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B10A93-60C5-4939-BD1A-F5E9C450D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5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7E546-45DF-4CE9-A6FD-4BC44B1A5D47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858C-0303-4F13-A256-D94F36B9D3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4E59-4659-40C1-9E06-3286503722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FEB2BD-6F7C-41B1-BE53-8A1EBD516B5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4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519E-3770-4CE3-B82F-2BE1D104B7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6A6F-8DB9-41E6-B02B-8F541755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7F42E8-13EA-4A8A-84EF-749FDBCD9EE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5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4FDD7-E570-48E9-A1E9-C7286F77E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0B52-8297-48AD-B39D-59BC61BD5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xtension.uga.edu/index.cfm" TargetMode="External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ga.edu/index.cfm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3" name="Picture 2" descr="http://extension.uga.edu/global/images/UGA-Cooperative-Exten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4" y="3581400"/>
            <a:ext cx="45942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4" name="TextBox 1"/>
          <p:cNvSpPr txBox="1">
            <a:spLocks noChangeArrowheads="1"/>
          </p:cNvSpPr>
          <p:nvPr/>
        </p:nvSpPr>
        <p:spPr bwMode="auto">
          <a:xfrm>
            <a:off x="3962400" y="614362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Stanley Culpepper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UGA Extension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Tifton, GA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487" y="9144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2018 Conservation Tillage  Weed Management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33189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225" y="90498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chemeClr val="bg1"/>
                </a:solidFill>
                <a:cs typeface="Arial" charset="0"/>
              </a:rPr>
              <a:t>Cover Crop Termination – Grains</a:t>
            </a:r>
            <a:endParaRPr lang="en-US" altLang="en-US" sz="35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12701" y="1066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099" y="151072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Rye, oats, wheat, triticale, black oats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50813" y="4876800"/>
            <a:ext cx="2363788" cy="17526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24185" y="2438400"/>
            <a:ext cx="2962275" cy="11173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135" y="2489224"/>
            <a:ext cx="2962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ROUNDUP</a:t>
            </a:r>
          </a:p>
          <a:p>
            <a:pPr algn="ctr"/>
            <a:r>
              <a:rPr lang="en-US" sz="3000" b="1" dirty="0" smtClean="0"/>
              <a:t>Gramoxone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257800"/>
            <a:ext cx="231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Stage of Growth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75012" y="5029200"/>
            <a:ext cx="2363788" cy="1752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294293"/>
            <a:ext cx="231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</a:t>
            </a:r>
          </a:p>
          <a:p>
            <a:pPr algn="ctr"/>
            <a:r>
              <a:rPr lang="en-US" sz="2800" b="1" dirty="0" smtClean="0"/>
              <a:t>(nighttime)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 bwMode="auto">
          <a:xfrm>
            <a:off x="6551612" y="4876800"/>
            <a:ext cx="2363788" cy="1752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6065" y="5181600"/>
            <a:ext cx="231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Rate/Tank Mixtures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3139320">
            <a:off x="2088536" y="3754151"/>
            <a:ext cx="685055" cy="106816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8039175">
            <a:off x="6260339" y="3625142"/>
            <a:ext cx="802158" cy="11019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10800000">
            <a:off x="4114801" y="3808635"/>
            <a:ext cx="753073" cy="106816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225" y="90498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chemeClr val="bg1"/>
                </a:solidFill>
                <a:cs typeface="Arial" charset="0"/>
              </a:rPr>
              <a:t>Cover Crop Termination –Grains</a:t>
            </a:r>
            <a:endParaRPr lang="en-US" altLang="en-US" sz="35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12701" y="1066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50813" y="1219200"/>
            <a:ext cx="2363788" cy="17526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00200"/>
            <a:ext cx="231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Stage of Growth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2400" y="3048000"/>
            <a:ext cx="2363788" cy="1752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188" y="3313093"/>
            <a:ext cx="231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</a:t>
            </a:r>
          </a:p>
          <a:p>
            <a:pPr algn="ctr"/>
            <a:r>
              <a:rPr lang="en-US" sz="2800" b="1" dirty="0" smtClean="0"/>
              <a:t>(nighttime)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 bwMode="auto">
          <a:xfrm>
            <a:off x="76200" y="4953000"/>
            <a:ext cx="2363788" cy="1752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653" y="5257800"/>
            <a:ext cx="231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Rate/Tank Mixtures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636693"/>
            <a:ext cx="6562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Jointing through boot often more difficult but varies by crop planted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5074" y="3200400"/>
            <a:ext cx="6562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Varies by crop – metabolic processes in plant slow making Roundup slower and often less effective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5105400"/>
            <a:ext cx="6562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Antagonism from tank mixtures is common, rate can often be used to overcome issues or sequential </a:t>
            </a:r>
            <a:r>
              <a:rPr lang="en-US" sz="2800" b="1" dirty="0" err="1" smtClean="0">
                <a:solidFill>
                  <a:schemeClr val="bg1"/>
                </a:solidFill>
              </a:rPr>
              <a:t>applic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514" y="78938"/>
            <a:ext cx="9144000" cy="11695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bg1"/>
                </a:solidFill>
              </a:rPr>
              <a:t>Wheat Response to Roundup Mixes Just Prior to Boot Stage of Growth.  Mar 2018.</a:t>
            </a:r>
            <a:endParaRPr lang="en-US" altLang="en-US" sz="35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97079"/>
            <a:ext cx="8915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RU PMAX 32 OZ/A; Liberty 32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oz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/A; Valor 2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oz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/A,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Direx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 1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pt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</a:t>
            </a:r>
            <a:endParaRPr lang="en-US" sz="1900"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03286"/>
              </p:ext>
            </p:extLst>
          </p:nvPr>
        </p:nvGraphicFramePr>
        <p:xfrm>
          <a:off x="-58059" y="1931117"/>
          <a:ext cx="9144000" cy="32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9" name="Chart" r:id="rId4" imgW="8229600" imgH="5848470" progId="MSGraph.Chart.8">
                  <p:embed followColorScheme="full"/>
                </p:oleObj>
              </mc:Choice>
              <mc:Fallback>
                <p:oleObj name="Chart" r:id="rId4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059" y="1931117"/>
                        <a:ext cx="9144000" cy="32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14514" y="13716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349" y="2296180"/>
            <a:ext cx="115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98 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4951" y="234315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99 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814" y="5011579"/>
            <a:ext cx="2129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RU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9214" y="28194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84 </a:t>
            </a:r>
            <a:r>
              <a:rPr lang="en-US" sz="2800" b="1" dirty="0" err="1" smtClean="0">
                <a:solidFill>
                  <a:srgbClr val="000000"/>
                </a:solidFill>
              </a:rPr>
              <a:t>bc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4700" y="5061466"/>
            <a:ext cx="156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RU + Valor + </a:t>
            </a:r>
            <a:r>
              <a:rPr lang="en-US" sz="2200" b="1" dirty="0" err="1" smtClean="0">
                <a:solidFill>
                  <a:srgbClr val="FFFFFF"/>
                </a:solidFill>
              </a:rPr>
              <a:t>Direx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1" y="506146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RU + Valor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729" y="5029200"/>
            <a:ext cx="17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RU + Liberty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100" y="2642205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89 b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225" y="90498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FFFF00"/>
                </a:solidFill>
                <a:cs typeface="Arial" charset="0"/>
              </a:rPr>
              <a:t>Cover Crop Termination –Clover</a:t>
            </a:r>
            <a:endParaRPr lang="en-US" altLang="en-US" sz="3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4514" y="8382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143000"/>
            <a:ext cx="8293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Difficult to control?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Maturity influences response: </a:t>
            </a:r>
            <a:r>
              <a:rPr lang="en-US" sz="3200" b="1" dirty="0" err="1" smtClean="0">
                <a:solidFill>
                  <a:schemeClr val="bg1"/>
                </a:solidFill>
              </a:rPr>
              <a:t>Prebloom</a:t>
            </a:r>
            <a:r>
              <a:rPr lang="en-US" sz="3200" b="1" dirty="0" smtClean="0">
                <a:solidFill>
                  <a:schemeClr val="bg1"/>
                </a:solidFill>
              </a:rPr>
              <a:t> vs </a:t>
            </a:r>
            <a:r>
              <a:rPr lang="en-US" sz="3200" b="1" dirty="0" err="1" smtClean="0">
                <a:solidFill>
                  <a:schemeClr val="bg1"/>
                </a:solidFill>
              </a:rPr>
              <a:t>PostBloom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D:\Photo's\2016 Photos\May 15\128___04\IMG_68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85986"/>
            <a:ext cx="5029199" cy="37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514" y="78938"/>
            <a:ext cx="9144000" cy="11695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FFFF"/>
                </a:solidFill>
              </a:rPr>
              <a:t>Controlling Clover with Burndown Herbicides.  Mar 2018.</a:t>
            </a:r>
            <a:endParaRPr lang="en-US" altLang="en-US" sz="35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2" y="6094362"/>
            <a:ext cx="9158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RU PMAX 32 OZ/A; Liberty 32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oz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/A; Valor 2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oz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/A,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Direx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 1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qt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/A; Gramoxone 1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qt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/A; Engenia 9.5 </a:t>
            </a:r>
            <a:r>
              <a:rPr lang="en-US" sz="1900" dirty="0" err="1" smtClean="0">
                <a:solidFill>
                  <a:srgbClr val="FFFFFF">
                    <a:lumMod val="75000"/>
                  </a:srgbClr>
                </a:solidFill>
              </a:rPr>
              <a:t>oz</a:t>
            </a:r>
            <a:r>
              <a:rPr lang="en-US" sz="1900" dirty="0" smtClean="0">
                <a:solidFill>
                  <a:srgbClr val="FFFFFF">
                    <a:lumMod val="75000"/>
                  </a:srgbClr>
                </a:solidFill>
              </a:rPr>
              <a:t>/A.</a:t>
            </a:r>
            <a:endParaRPr lang="en-US" sz="1900"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00787"/>
              </p:ext>
            </p:extLst>
          </p:nvPr>
        </p:nvGraphicFramePr>
        <p:xfrm>
          <a:off x="-58059" y="1931117"/>
          <a:ext cx="9144000" cy="32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3" name="Chart" r:id="rId4" imgW="8229600" imgH="5848470" progId="MSGraph.Chart.8">
                  <p:embed followColorScheme="full"/>
                </p:oleObj>
              </mc:Choice>
              <mc:Fallback>
                <p:oleObj name="Chart" r:id="rId4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059" y="1931117"/>
                        <a:ext cx="9144000" cy="32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14514" y="13716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349" y="2942570"/>
            <a:ext cx="115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78 c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4951" y="234315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100 a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814" y="5011579"/>
            <a:ext cx="2129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RU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8739" y="24384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92 b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5061466"/>
            <a:ext cx="179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Gramoxone 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+ </a:t>
            </a:r>
            <a:r>
              <a:rPr lang="en-US" sz="2200" b="1" dirty="0" err="1" smtClean="0">
                <a:solidFill>
                  <a:srgbClr val="FFFFFF"/>
                </a:solidFill>
              </a:rPr>
              <a:t>Direx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1" y="506146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Liberty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729" y="5029200"/>
            <a:ext cx="17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RU + Engenia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100" y="3487965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60 d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225" y="90498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FFFF00"/>
                </a:solidFill>
                <a:cs typeface="Arial" charset="0"/>
              </a:rPr>
              <a:t>Cover Crop Termination – Vetch</a:t>
            </a:r>
            <a:endParaRPr lang="en-US" altLang="en-US" sz="3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4514" y="8382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575" y="1447800"/>
            <a:ext cx="8293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Roundup + dicamba or Roundup + 2,4-D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After Seed Set: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Gramoxone + </a:t>
            </a:r>
            <a:r>
              <a:rPr lang="en-US" sz="3200" b="1" dirty="0" err="1" smtClean="0">
                <a:solidFill>
                  <a:schemeClr val="bg1"/>
                </a:solidFill>
              </a:rPr>
              <a:t>diuron</a:t>
            </a:r>
            <a:r>
              <a:rPr lang="en-US" sz="3200" b="1" dirty="0" smtClean="0">
                <a:solidFill>
                  <a:schemeClr val="bg1"/>
                </a:solidFill>
              </a:rPr>
              <a:t> (cotton)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75106" name="Picture 2" descr="See the source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313" y="4002345"/>
            <a:ext cx="4300458" cy="28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777" y="2100184"/>
            <a:ext cx="696912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FF"/>
                </a:solidFill>
              </a:rPr>
              <a:t>1)  Resistance.</a:t>
            </a:r>
          </a:p>
          <a:p>
            <a:pPr marL="514350" indent="-514350">
              <a:lnSpc>
                <a:spcPct val="150000"/>
              </a:lnSpc>
              <a:buAutoNum type="arabicParenR" startAt="2"/>
            </a:pPr>
            <a:r>
              <a:rPr lang="en-US" sz="3200" b="1" dirty="0" err="1" smtClean="0">
                <a:solidFill>
                  <a:srgbClr val="FFFFFF"/>
                </a:solidFill>
              </a:rPr>
              <a:t>Allelochemical</a:t>
            </a:r>
            <a:r>
              <a:rPr lang="en-US" sz="3200" b="1" dirty="0" smtClean="0">
                <a:solidFill>
                  <a:srgbClr val="FFFFFF"/>
                </a:solidFill>
              </a:rPr>
              <a:t> effect???</a:t>
            </a:r>
          </a:p>
          <a:p>
            <a:pPr marL="514350" indent="-514350">
              <a:lnSpc>
                <a:spcPct val="150000"/>
              </a:lnSpc>
              <a:buAutoNum type="arabicParenR" startAt="2"/>
            </a:pPr>
            <a:r>
              <a:rPr lang="en-US" sz="3200" b="1" dirty="0" smtClean="0">
                <a:solidFill>
                  <a:srgbClr val="FFFFFF"/>
                </a:solidFill>
              </a:rPr>
              <a:t>Mixtures with 2,4-D or dicamba should be effective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303910"/>
            <a:ext cx="2181902" cy="16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575" y="237292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tabLst/>
            </a:pPr>
            <a:r>
              <a:rPr lang="en-US" sz="3800" b="1" dirty="0">
                <a:solidFill>
                  <a:srgbClr val="FFFF00"/>
                </a:solidFill>
                <a:latin typeface="Arial"/>
              </a:rPr>
              <a:t>Tillage </a:t>
            </a:r>
            <a:r>
              <a:rPr lang="en-US" sz="3800" b="1" dirty="0" smtClean="0">
                <a:solidFill>
                  <a:srgbClr val="FFFF00"/>
                </a:solidFill>
                <a:latin typeface="Arial"/>
              </a:rPr>
              <a:t>Radish…scary to the </a:t>
            </a:r>
            <a:r>
              <a:rPr lang="en-US" sz="3800" b="1" dirty="0">
                <a:solidFill>
                  <a:srgbClr val="FFFF00"/>
                </a:solidFill>
                <a:latin typeface="Arial"/>
              </a:rPr>
              <a:t>weed </a:t>
            </a:r>
            <a:r>
              <a:rPr lang="en-US" sz="3800" b="1" dirty="0" smtClean="0">
                <a:solidFill>
                  <a:srgbClr val="FFFF00"/>
                </a:solidFill>
                <a:latin typeface="Arial"/>
              </a:rPr>
              <a:t>guy</a:t>
            </a:r>
            <a:endParaRPr lang="en-US" sz="38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12701" y="1066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700" y="-1"/>
            <a:ext cx="8890000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solidFill>
                  <a:srgbClr val="FFFF00"/>
                </a:solidFill>
                <a:cs typeface="Arial" charset="0"/>
              </a:rPr>
              <a:t>Ryegrass–Resistant Classes of Chemistry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 smtClean="0">
                <a:solidFill>
                  <a:srgbClr val="00FFFF"/>
                </a:solidFill>
                <a:cs typeface="Arial" charset="0"/>
              </a:rPr>
              <a:t>Accase</a:t>
            </a: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 inhibitors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 – </a:t>
            </a:r>
            <a:r>
              <a:rPr lang="en-US" altLang="en-US" b="1" dirty="0" err="1" smtClean="0">
                <a:solidFill>
                  <a:schemeClr val="bg1"/>
                </a:solidFill>
                <a:cs typeface="Arial" charset="0"/>
              </a:rPr>
              <a:t>Poast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, Select, Axial, </a:t>
            </a:r>
            <a:r>
              <a:rPr lang="en-US" altLang="en-US" b="1" dirty="0" err="1" smtClean="0">
                <a:solidFill>
                  <a:schemeClr val="bg1"/>
                </a:solidFill>
                <a:cs typeface="Arial" charset="0"/>
              </a:rPr>
              <a:t>etc</a:t>
            </a:r>
            <a:endParaRPr lang="en-US" altLang="en-US" b="1" dirty="0" smtClean="0">
              <a:solidFill>
                <a:schemeClr val="bg1"/>
              </a:solidFill>
              <a:cs typeface="Arial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ALS inhibitors 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– </a:t>
            </a:r>
            <a:r>
              <a:rPr lang="en-US" altLang="en-US" b="1" dirty="0" err="1" smtClean="0">
                <a:solidFill>
                  <a:schemeClr val="bg1"/>
                </a:solidFill>
                <a:cs typeface="Arial" charset="0"/>
              </a:rPr>
              <a:t>PowerFlex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, Osprey, Beyond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EPSPS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 - Roundup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Long Chain Fatty 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– Dual/Warrants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 smtClean="0">
                <a:solidFill>
                  <a:srgbClr val="00FFFF"/>
                </a:solidFill>
                <a:cs typeface="Arial" charset="0"/>
              </a:rPr>
              <a:t>Glufosinate</a:t>
            </a: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 </a:t>
            </a:r>
            <a:r>
              <a:rPr lang="en-US" altLang="en-US" b="1" dirty="0" err="1" smtClean="0">
                <a:solidFill>
                  <a:srgbClr val="00FFFF"/>
                </a:solidFill>
                <a:cs typeface="Arial" charset="0"/>
              </a:rPr>
              <a:t>amm</a:t>
            </a: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. 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- Liberty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PS I – Electron </a:t>
            </a:r>
            <a:r>
              <a:rPr lang="en-US" altLang="en-US" b="1" dirty="0" smtClean="0">
                <a:solidFill>
                  <a:schemeClr val="bg1"/>
                </a:solidFill>
                <a:cs typeface="Arial" charset="0"/>
              </a:rPr>
              <a:t>- Gramoxone</a:t>
            </a:r>
            <a:endParaRPr lang="en-US" altLang="en-US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5" descr="I:\IMG_0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-12701" y="1066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700" y="-1"/>
            <a:ext cx="8890000" cy="97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solidFill>
                  <a:srgbClr val="FFFF00"/>
                </a:solidFill>
                <a:cs typeface="Arial" charset="0"/>
              </a:rPr>
              <a:t>Managing Ryegrass</a:t>
            </a:r>
          </a:p>
        </p:txBody>
      </p:sp>
      <p:pic>
        <p:nvPicPr>
          <p:cNvPr id="6" name="Picture 5" descr="I:\IMG_0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-12701" y="1066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295400"/>
            <a:ext cx="8648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If applying same chemistry 3 years in a row, resistant plants will likely be observed by 3 years</a:t>
            </a:r>
            <a:r>
              <a:rPr lang="en-US" altLang="en-US" sz="28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/>
                </a:solidFill>
                <a:cs typeface="Arial" charset="0"/>
              </a:rPr>
              <a:t>Roundup better than Gramoxone (unless plant fully mature).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/>
                </a:solidFill>
                <a:cs typeface="Arial" charset="0"/>
              </a:rPr>
              <a:t>Best herbicide approach is to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cs typeface="Arial" charset="0"/>
              </a:rPr>
              <a:t>    apply Roundup and follow with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cs typeface="Arial" charset="0"/>
              </a:rPr>
              <a:t>    Gramoxone 5-7 days later.</a:t>
            </a:r>
            <a:endParaRPr lang="en-US" alt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24275" y="1790700"/>
            <a:ext cx="1695450" cy="48387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2,4-D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+ 2,4-D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2476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kern="0" dirty="0" smtClean="0">
                <a:solidFill>
                  <a:srgbClr val="FFFF00"/>
                </a:solidFill>
              </a:rPr>
              <a:t>Burndown: 2,4-D vs Dicamba When Mixed with Roundup</a:t>
            </a:r>
            <a:endParaRPr lang="en-US" altLang="en-US" sz="4800" b="1" kern="0" dirty="0" smtClean="0">
              <a:solidFill>
                <a:srgbClr val="FFFFFF"/>
              </a:solidFill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0" y="16383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0" y="1828800"/>
            <a:ext cx="2209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dicamba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+ dicamba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790700"/>
            <a:ext cx="2590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Horseweed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Primrose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Radish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Cost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en-US" b="1" kern="0" dirty="0" smtClean="0">
                <a:solidFill>
                  <a:srgbClr val="FFFFFF"/>
                </a:solidFill>
              </a:rPr>
              <a:t>Plantback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en-US" b="1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1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" y="1077754"/>
            <a:ext cx="9080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 Last new herbicide chemistry</a:t>
            </a:r>
          </a:p>
          <a:p>
            <a:r>
              <a:rPr lang="en-US" sz="3000" b="1" dirty="0">
                <a:solidFill>
                  <a:srgbClr val="FFFFFF"/>
                </a:solidFill>
              </a:rPr>
              <a:t>  </a:t>
            </a:r>
            <a:r>
              <a:rPr lang="en-US" sz="3000" b="1" dirty="0" smtClean="0">
                <a:solidFill>
                  <a:srgbClr val="FFFFFF"/>
                </a:solidFill>
              </a:rPr>
              <a:t>  over 30 years ago.</a:t>
            </a:r>
          </a:p>
          <a:p>
            <a:pPr marL="342900" indent="-342900">
              <a:buFontTx/>
              <a:buAutoNum type="arabicPeriod"/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3000" b="1" dirty="0" smtClean="0">
              <a:solidFill>
                <a:srgbClr val="FFFFFF"/>
              </a:solidFill>
            </a:endParaRPr>
          </a:p>
          <a:p>
            <a:r>
              <a:rPr lang="en-US" sz="3000" b="1" dirty="0" smtClean="0">
                <a:solidFill>
                  <a:srgbClr val="FFFFFF"/>
                </a:solidFill>
              </a:rPr>
              <a:t>2.  New chemistry – not likely.</a:t>
            </a:r>
          </a:p>
          <a:p>
            <a:pPr marL="342900" indent="-342900">
              <a:buFontTx/>
              <a:buAutoNum type="arabicPeriod"/>
            </a:pPr>
            <a:endParaRPr lang="en-US" sz="3000" b="1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3000" b="1" dirty="0">
              <a:solidFill>
                <a:srgbClr val="FFFFFF"/>
              </a:solidFill>
            </a:endParaRPr>
          </a:p>
          <a:p>
            <a:r>
              <a:rPr lang="en-US" sz="3000" b="1" dirty="0" smtClean="0">
                <a:solidFill>
                  <a:srgbClr val="FFFFFF"/>
                </a:solidFill>
              </a:rPr>
              <a:t>3. Don’t get confused, may have new “tools” but not new chemistry.</a:t>
            </a:r>
          </a:p>
          <a:p>
            <a:endParaRPr lang="en-US" sz="3000" b="1" dirty="0">
              <a:solidFill>
                <a:srgbClr val="FFFFFF"/>
              </a:solidFill>
            </a:endParaRPr>
          </a:p>
          <a:p>
            <a:endParaRPr lang="en-US" sz="3000" b="1" dirty="0" smtClean="0">
              <a:solidFill>
                <a:srgbClr val="FFFFFF"/>
              </a:solidFill>
            </a:endParaRPr>
          </a:p>
        </p:txBody>
      </p:sp>
      <p:sp>
        <p:nvSpPr>
          <p:cNvPr id="5" name="AutoShape 2" descr="http://creativecountrylife.com/wp-content/uploads/2013/11/DSC_0066.jpg"/>
          <p:cNvSpPr>
            <a:spLocks noChangeAspect="1" noChangeArrowheads="1"/>
          </p:cNvSpPr>
          <p:nvPr/>
        </p:nvSpPr>
        <p:spPr bwMode="auto">
          <a:xfrm>
            <a:off x="63500" y="-136525"/>
            <a:ext cx="13115925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2700" y="14955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FFFF00"/>
                </a:solidFill>
                <a:cs typeface="Arial" charset="0"/>
              </a:rPr>
              <a:t>Reality of Weed Control</a:t>
            </a:r>
            <a:endParaRPr lang="en-US" altLang="en-US" sz="3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703047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0114" name="Picture 2" descr="https://www.fws.gov/invasives/staffTrainingModule/images/chemical/mode_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586" y="1068229"/>
            <a:ext cx="3170239" cy="22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Presentation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399" y="5243016"/>
            <a:ext cx="6302375" cy="16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D:\Photo's\2016 Photos\May 15\128___04\IMG_68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514" y="78938"/>
            <a:ext cx="9144000" cy="1292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" b="1" dirty="0" smtClean="0">
                <a:solidFill>
                  <a:srgbClr val="FFFF00"/>
                </a:solidFill>
              </a:rPr>
              <a:t>Gaps &gt;1 Foot As Influenced by Production Practice.  2016 Expo.</a:t>
            </a:r>
            <a:endParaRPr lang="en-US" altLang="en-US" sz="39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0198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FF">
                    <a:lumMod val="75000"/>
                  </a:srgbClr>
                </a:solidFill>
              </a:rPr>
              <a:t>Conventional = rip/bed no cover; Clover 12 </a:t>
            </a:r>
            <a:r>
              <a:rPr lang="en-US" sz="1900" dirty="0" err="1">
                <a:solidFill>
                  <a:srgbClr val="FFFFFF">
                    <a:lumMod val="75000"/>
                  </a:srgbClr>
                </a:solidFill>
              </a:rPr>
              <a:t>lb</a:t>
            </a:r>
            <a:r>
              <a:rPr lang="en-US" sz="1900" dirty="0">
                <a:solidFill>
                  <a:srgbClr val="FFFFFF">
                    <a:lumMod val="75000"/>
                  </a:srgbClr>
                </a:solidFill>
              </a:rPr>
              <a:t>/A = 7700 </a:t>
            </a:r>
            <a:r>
              <a:rPr lang="en-US" sz="1900" dirty="0" err="1">
                <a:solidFill>
                  <a:srgbClr val="FFFFFF">
                    <a:lumMod val="75000"/>
                  </a:srgbClr>
                </a:solidFill>
              </a:rPr>
              <a:t>lb</a:t>
            </a:r>
            <a:r>
              <a:rPr lang="en-US" sz="1900" dirty="0">
                <a:solidFill>
                  <a:srgbClr val="FFFFFF">
                    <a:lumMod val="75000"/>
                  </a:srgbClr>
                </a:solidFill>
              </a:rPr>
              <a:t> dry biomass; Rye 90 </a:t>
            </a:r>
            <a:r>
              <a:rPr lang="en-US" sz="1900" dirty="0" err="1">
                <a:solidFill>
                  <a:srgbClr val="FFFFFF">
                    <a:lumMod val="75000"/>
                  </a:srgbClr>
                </a:solidFill>
              </a:rPr>
              <a:t>lb</a:t>
            </a:r>
            <a:r>
              <a:rPr lang="en-US" sz="1900" dirty="0">
                <a:solidFill>
                  <a:srgbClr val="FFFFFF">
                    <a:lumMod val="75000"/>
                  </a:srgbClr>
                </a:solidFill>
              </a:rPr>
              <a:t>/A = 9970.  Study maintained weed free with timely herbicide program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10279"/>
              </p:ext>
            </p:extLst>
          </p:nvPr>
        </p:nvGraphicFramePr>
        <p:xfrm>
          <a:off x="-58059" y="1931117"/>
          <a:ext cx="9144000" cy="32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hart" r:id="rId4" imgW="8229600" imgH="5848470" progId="MSGraph.Chart.8">
                  <p:embed followColorScheme="full"/>
                </p:oleObj>
              </mc:Choice>
              <mc:Fallback>
                <p:oleObj name="Chart" r:id="rId4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059" y="1931117"/>
                        <a:ext cx="9144000" cy="32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14514" y="1632466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4267200"/>
            <a:ext cx="115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1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0" y="426720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0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1429" y="5011579"/>
            <a:ext cx="2129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Conventional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28194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88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4700" y="5061466"/>
            <a:ext cx="828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Rye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7675" y="5061465"/>
            <a:ext cx="1247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Clover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70866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Plots</a:t>
            </a:r>
            <a:r>
              <a:rPr lang="en-US" dirty="0">
                <a:solidFill>
                  <a:srgbClr val="FFFFFF"/>
                </a:solidFill>
              </a:rPr>
              <a:t> 18 feet by 450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549235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FFFF"/>
                </a:solidFill>
              </a:rPr>
              <a:t>1 month after planting</a:t>
            </a:r>
          </a:p>
        </p:txBody>
      </p:sp>
    </p:spTree>
    <p:extLst>
      <p:ext uri="{BB962C8B-B14F-4D97-AF65-F5344CB8AC3E}">
        <p14:creationId xmlns:p14="http://schemas.microsoft.com/office/powerpoint/2010/main" val="2525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Photo's\DVD for rye\picture 15 A- leave stri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4648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D:\Photo's\2012 PHOTOS\May1-12\2012-04-27 May 1 2012\May 1 2012 0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4648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D:\Photo's\2012 PHOTOS\May1-12\2012-04-27 May 1 2012\May 1 2012 0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D:\Photo's\2012 PHOTOS\April 15-2012\DSC001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333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066800" y="1524000"/>
            <a:ext cx="5334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3048000" y="1447800"/>
            <a:ext cx="4572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5715000" y="5486400"/>
            <a:ext cx="4572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7391400" y="5410200"/>
            <a:ext cx="3810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00"/>
                </a:solidFill>
              </a:rPr>
              <a:t>Methods For Rye Process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934200" y="2209800"/>
            <a:ext cx="3810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8077200" y="2286000"/>
            <a:ext cx="381000" cy="457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1066800" y="3886200"/>
            <a:ext cx="457200" cy="609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4648200" y="533400"/>
            <a:ext cx="0" cy="632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581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25 extra units of N in rye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ct5-2011 0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1943100" y="2628900"/>
            <a:ext cx="3886200" cy="7620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352800" y="2133600"/>
            <a:ext cx="3733800" cy="17526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Jan30-2012 0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-65087"/>
            <a:ext cx="2193579" cy="30749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hoto's\2015 Photos\May 12\DCIM\123___05\IMG_44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7523" name="Picture 4" descr="D:\Photo's\2012 PHOTOS\May1-12\2012-04-27 May 1 2012\May 1 2012 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4944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Photo's\2015 Photos\May 12\DCIM\123___05\IMG_43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19800"/>
            <a:ext cx="8915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FFFF">
                    <a:lumMod val="75000"/>
                  </a:srgbClr>
                </a:solidFill>
              </a:rPr>
              <a:t>Study maintained weed free with timely herbicide program.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8059" y="1515132"/>
            <a:ext cx="9216573" cy="4148553"/>
            <a:chOff x="-58059" y="1371600"/>
            <a:chExt cx="9216573" cy="414855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7066293"/>
                </p:ext>
              </p:extLst>
            </p:nvPr>
          </p:nvGraphicFramePr>
          <p:xfrm>
            <a:off x="-58059" y="1670251"/>
            <a:ext cx="9144000" cy="32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87" name="Chart" r:id="rId4" imgW="8229600" imgH="5848470" progId="MSGraph.Chart.8">
                    <p:embed followColorScheme="full"/>
                  </p:oleObj>
                </mc:Choice>
                <mc:Fallback>
                  <p:oleObj name="Chart" r:id="rId4" imgW="8229600" imgH="584847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8059" y="1670251"/>
                          <a:ext cx="9144000" cy="32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08" name="Line 5"/>
            <p:cNvSpPr>
              <a:spLocks noChangeShapeType="1"/>
            </p:cNvSpPr>
            <p:nvPr/>
          </p:nvSpPr>
          <p:spPr bwMode="auto">
            <a:xfrm>
              <a:off x="14514" y="1371600"/>
              <a:ext cx="9144000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9729" y="2991652"/>
              <a:ext cx="11520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7720c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45643"/>
              <a:ext cx="121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12164 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6629" y="4750712"/>
              <a:ext cx="21299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Rye</a:t>
              </a:r>
            </a:p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90 </a:t>
              </a:r>
              <a:r>
                <a:rPr lang="en-US" sz="2200" b="1" dirty="0" err="1">
                  <a:solidFill>
                    <a:srgbClr val="FFFFFF"/>
                  </a:solidFill>
                </a:rPr>
                <a:t>lb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19500" y="2489091"/>
              <a:ext cx="12573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9977 </a:t>
              </a:r>
              <a:r>
                <a:rPr lang="en-US" sz="2800" b="1" dirty="0" err="1">
                  <a:solidFill>
                    <a:srgbClr val="000000"/>
                  </a:solidFill>
                </a:rPr>
                <a:t>bc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19701" y="4725827"/>
              <a:ext cx="1714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Blend</a:t>
              </a:r>
            </a:p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R30 + C12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2825" y="4750712"/>
              <a:ext cx="12477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Clover</a:t>
              </a:r>
            </a:p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12 </a:t>
              </a:r>
              <a:r>
                <a:rPr lang="en-US" sz="2200" b="1" dirty="0" err="1">
                  <a:solidFill>
                    <a:srgbClr val="FFFFFF"/>
                  </a:solidFill>
                </a:rPr>
                <a:t>lb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14478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Plots</a:t>
              </a:r>
              <a:r>
                <a:rPr lang="en-US" dirty="0">
                  <a:solidFill>
                    <a:srgbClr val="FFFFFF"/>
                  </a:solidFill>
                </a:rPr>
                <a:t> 18 feet by 450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15200" y="2057400"/>
            <a:ext cx="117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12502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6600" y="4869359"/>
            <a:ext cx="1714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Blend</a:t>
            </a:r>
          </a:p>
          <a:p>
            <a:pPr algn="ctr"/>
            <a:r>
              <a:rPr lang="en-US" sz="2200" b="1" dirty="0">
                <a:solidFill>
                  <a:srgbClr val="FFFFFF"/>
                </a:solidFill>
              </a:rPr>
              <a:t>R90 + C12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4514" y="78938"/>
            <a:ext cx="9144000" cy="1292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" b="1" dirty="0" smtClean="0">
                <a:solidFill>
                  <a:srgbClr val="FFFF00"/>
                </a:solidFill>
              </a:rPr>
              <a:t>Dry Biomass LB/A </a:t>
            </a:r>
            <a:r>
              <a:rPr lang="en-US" altLang="en-US" sz="3900" b="1" u="sng" dirty="0" smtClean="0">
                <a:solidFill>
                  <a:srgbClr val="FFFF00"/>
                </a:solidFill>
              </a:rPr>
              <a:t>AT Planting</a:t>
            </a:r>
            <a:r>
              <a:rPr lang="en-US" altLang="en-US" sz="3900" b="1" dirty="0" smtClean="0">
                <a:solidFill>
                  <a:srgbClr val="FFFF00"/>
                </a:solidFill>
              </a:rPr>
              <a:t>.     2016 Expo.</a:t>
            </a:r>
            <a:endParaRPr lang="en-US" altLang="en-US" sz="3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Photo's\Culpepper Farm\farm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3" name="Picture 2" descr="http://extension.uga.edu/global/images/UGA-Cooperative-Extens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5267325"/>
            <a:ext cx="45942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4" name="TextBox 1"/>
          <p:cNvSpPr txBox="1">
            <a:spLocks noChangeArrowheads="1"/>
          </p:cNvSpPr>
          <p:nvPr/>
        </p:nvSpPr>
        <p:spPr bwMode="auto">
          <a:xfrm>
            <a:off x="0" y="61722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Ø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Stanley Culpepper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UGA Extension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cs typeface="Arial" pitchFamily="34" charset="0"/>
              </a:rPr>
              <a:t>Tifton, GA</a:t>
            </a:r>
          </a:p>
        </p:txBody>
      </p:sp>
    </p:spTree>
    <p:extLst>
      <p:ext uri="{BB962C8B-B14F-4D97-AF65-F5344CB8AC3E}">
        <p14:creationId xmlns:p14="http://schemas.microsoft.com/office/powerpoint/2010/main" val="21802268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700" y="1171813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 EPA - resistance </a:t>
            </a:r>
            <a:r>
              <a:rPr lang="en-US" sz="3000" b="1" dirty="0" err="1" smtClean="0">
                <a:solidFill>
                  <a:srgbClr val="FFFFFF"/>
                </a:solidFill>
              </a:rPr>
              <a:t>mgmt</a:t>
            </a:r>
            <a:r>
              <a:rPr lang="en-US" sz="3000" b="1" dirty="0" smtClean="0">
                <a:solidFill>
                  <a:srgbClr val="FFFFFF"/>
                </a:solidFill>
              </a:rPr>
              <a:t> plan.</a:t>
            </a:r>
          </a:p>
          <a:p>
            <a:pPr marL="342900" indent="-342900">
              <a:buFontTx/>
              <a:buAutoNum type="arabicPeriod"/>
            </a:pPr>
            <a:endParaRPr lang="en-US" sz="3000" b="1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 More policy/politics expected.</a:t>
            </a:r>
          </a:p>
          <a:p>
            <a:pPr marL="342900" indent="-342900">
              <a:buFontTx/>
              <a:buAutoNum type="arabicPeriod"/>
            </a:pPr>
            <a:endParaRPr lang="en-US" sz="3000" b="1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 More resistance is guaranteed!</a:t>
            </a:r>
          </a:p>
          <a:p>
            <a:pPr marL="342900" indent="-342900">
              <a:buFontTx/>
              <a:buAutoNum type="arabicPeriod"/>
            </a:pPr>
            <a:endParaRPr lang="en-US" sz="3000" b="1" dirty="0">
              <a:solidFill>
                <a:srgbClr val="FFFF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3000" b="1" dirty="0" smtClean="0">
                <a:solidFill>
                  <a:srgbClr val="FFFFFF"/>
                </a:solidFill>
              </a:rPr>
              <a:t> Loss of very effective herbicides are occurring each year especially in Palmer amaranth and ryegrass. </a:t>
            </a:r>
          </a:p>
          <a:p>
            <a:endParaRPr lang="en-US" sz="3000" b="1" dirty="0">
              <a:solidFill>
                <a:srgbClr val="FFFFFF"/>
              </a:solidFill>
            </a:endParaRPr>
          </a:p>
          <a:p>
            <a:endParaRPr lang="en-US" sz="3000" b="1" dirty="0" smtClean="0">
              <a:solidFill>
                <a:srgbClr val="FFFFFF"/>
              </a:solidFill>
            </a:endParaRPr>
          </a:p>
        </p:txBody>
      </p:sp>
      <p:sp>
        <p:nvSpPr>
          <p:cNvPr id="5" name="AutoShape 2" descr="http://creativecountrylife.com/wp-content/uploads/2013/11/DSC_0066.jpg"/>
          <p:cNvSpPr>
            <a:spLocks noChangeAspect="1" noChangeArrowheads="1"/>
          </p:cNvSpPr>
          <p:nvPr/>
        </p:nvSpPr>
        <p:spPr bwMode="auto">
          <a:xfrm>
            <a:off x="63500" y="-136525"/>
            <a:ext cx="13115925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2700" y="131058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 smtClean="0">
                <a:solidFill>
                  <a:srgbClr val="FFFF00"/>
                </a:solidFill>
                <a:cs typeface="Arial" charset="0"/>
              </a:rPr>
              <a:t>Reality of Weed Control</a:t>
            </a:r>
            <a:endParaRPr lang="en-US" altLang="en-US" sz="35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2" descr="http://www.sofreshandsogreen.com/wp-content/uploads/2010/12/EPA-logo-510x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62" y="1063863"/>
            <a:ext cx="243911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700" y="-1"/>
            <a:ext cx="8890000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solidFill>
                  <a:srgbClr val="FFFF00"/>
                </a:solidFill>
                <a:cs typeface="Arial" charset="0"/>
              </a:rPr>
              <a:t>Palmer–Resistant Classes of Chemistry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ALS inhibitors 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– Staple, Cadre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EPSPS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 - Roundup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PSII 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– Atrazine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DNA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 – </a:t>
            </a:r>
            <a:r>
              <a:rPr lang="en-US" altLang="en-US" b="1" dirty="0" err="1" smtClean="0">
                <a:solidFill>
                  <a:srgbClr val="FFFFFF"/>
                </a:solidFill>
                <a:cs typeface="Arial" charset="0"/>
              </a:rPr>
              <a:t>Treflan</a:t>
            </a:r>
            <a:endParaRPr lang="en-US" altLang="en-US" b="1" dirty="0" smtClean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HPPD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 – </a:t>
            </a:r>
            <a:r>
              <a:rPr lang="en-US" altLang="en-US" b="1" dirty="0" err="1" smtClean="0">
                <a:solidFill>
                  <a:srgbClr val="FFFFFF"/>
                </a:solidFill>
                <a:cs typeface="Arial" charset="0"/>
              </a:rPr>
              <a:t>Laudis</a:t>
            </a:r>
            <a:endParaRPr lang="en-US" altLang="en-US" b="1" dirty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FFFF"/>
                </a:solidFill>
                <a:cs typeface="Arial" charset="0"/>
              </a:rPr>
              <a:t>PPO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 – Reflex, Valor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9700" y="1143000"/>
            <a:ext cx="8775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2" descr="sept1 0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7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95939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95940" name="Picture 2" descr="C:\Documents and Settings\technician.TIFTON_CAMPUS\My Documents\Cotton Pictures 2012\C10\6_22_2012\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76200"/>
            <a:ext cx="2897188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41" name="Picture 2" descr="C:\Documents and Settings\technician.TIFTON_CAMPUS\My Documents\Cotton Pictures 2012\C10\6_22_2012\1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938" y="109538"/>
            <a:ext cx="2811462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42" name="Picture 2" descr="C:\Documents and Settings\technician.TIFTON_CAMPUS\My Documents\Cotton Pictures 2012\C10\6_22_2012\1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025" y="109538"/>
            <a:ext cx="295592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 smtClean="0">
                <a:solidFill>
                  <a:srgbClr val="FFFF00"/>
                </a:solidFill>
                <a:cs typeface="Arial" pitchFamily="34" charset="0"/>
              </a:rPr>
              <a:t>Level and Stability </a:t>
            </a:r>
            <a:r>
              <a:rPr lang="en-US" altLang="en-US" sz="3400" b="1" dirty="0">
                <a:solidFill>
                  <a:srgbClr val="FFFF00"/>
                </a:solidFill>
                <a:cs typeface="Arial" pitchFamily="34" charset="0"/>
              </a:rPr>
              <a:t>of Biomass is Important  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228600" y="5821363"/>
            <a:ext cx="2438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7000 lb/A</a:t>
            </a:r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3276600" y="5791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3000 lb/A</a:t>
            </a: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6324600" y="57912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2000 lb/A</a:t>
            </a: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3886200" y="64912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cs typeface="Arial" pitchFamily="34" charset="0"/>
              </a:rPr>
              <a:t>dry weight</a:t>
            </a:r>
          </a:p>
        </p:txBody>
      </p:sp>
    </p:spTree>
    <p:extLst>
      <p:ext uri="{BB962C8B-B14F-4D97-AF65-F5344CB8AC3E}">
        <p14:creationId xmlns:p14="http://schemas.microsoft.com/office/powerpoint/2010/main" val="14642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Picture 11 D- pigweed through mulc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0"/>
            <a:ext cx="94488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prstClr val="white"/>
                </a:solidFill>
              </a:rPr>
              <a:t>Palmer Will Exploit Any “Holes” in the Rye</a:t>
            </a:r>
          </a:p>
        </p:txBody>
      </p:sp>
    </p:spTree>
    <p:extLst>
      <p:ext uri="{BB962C8B-B14F-4D97-AF65-F5344CB8AC3E}">
        <p14:creationId xmlns:p14="http://schemas.microsoft.com/office/powerpoint/2010/main" val="24978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0" y="6491288"/>
            <a:ext cx="160020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No herbicide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7848600" y="6491288"/>
            <a:ext cx="129540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cs typeface="Arial" charset="0"/>
              </a:rPr>
              <a:t>Herbicide</a:t>
            </a:r>
          </a:p>
        </p:txBody>
      </p:sp>
    </p:spTree>
    <p:extLst>
      <p:ext uri="{BB962C8B-B14F-4D97-AF65-F5344CB8AC3E}">
        <p14:creationId xmlns:p14="http://schemas.microsoft.com/office/powerpoint/2010/main" val="3079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D:\Photo's\2012 PHOTOS\April 26\2012-04-20 April 26 2012\April 26 2012 0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After Cover is Terminated and it Rains; Planting will be Ideal for a Significant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32950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hoto's\2015 Photos\Cover crops - veggies\Macon county 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784" y="-28575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800" b="1" kern="0" dirty="0" smtClean="0">
                <a:solidFill>
                  <a:prstClr val="black"/>
                </a:solidFill>
              </a:rPr>
              <a:t>Many Cover Crop Options – Termination Tactics Differ.</a:t>
            </a:r>
          </a:p>
        </p:txBody>
      </p:sp>
    </p:spTree>
    <p:extLst>
      <p:ext uri="{BB962C8B-B14F-4D97-AF65-F5344CB8AC3E}">
        <p14:creationId xmlns:p14="http://schemas.microsoft.com/office/powerpoint/2010/main" val="3913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15779</TotalTime>
  <Words>722</Words>
  <Application>Microsoft Office PowerPoint</Application>
  <PresentationFormat>On-screen Show (4:3)</PresentationFormat>
  <Paragraphs>170</Paragraphs>
  <Slides>28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1_Default Design</vt:lpstr>
      <vt:lpstr>4_Default Design</vt:lpstr>
      <vt:lpstr>1_Office Theme</vt:lpstr>
      <vt:lpstr>6_Office Theme</vt:lpstr>
      <vt:lpstr>Office Theme</vt:lpstr>
      <vt:lpstr>2_Office Theme</vt:lpstr>
      <vt:lpstr>3_Office Theme</vt:lpstr>
      <vt:lpstr>8_Office Theme</vt:lpstr>
      <vt:lpstr>8_Default Design</vt:lpstr>
      <vt:lpstr>12_Office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culpepper_home</dc:creator>
  <cp:lastModifiedBy>culpepper_home</cp:lastModifiedBy>
  <cp:revision>71</cp:revision>
  <dcterms:created xsi:type="dcterms:W3CDTF">2016-12-24T14:46:03Z</dcterms:created>
  <dcterms:modified xsi:type="dcterms:W3CDTF">2018-08-06T13:23:23Z</dcterms:modified>
</cp:coreProperties>
</file>